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56" r:id="rId3"/>
    <p:sldId id="272" r:id="rId4"/>
    <p:sldId id="271" r:id="rId5"/>
    <p:sldId id="273" r:id="rId6"/>
    <p:sldId id="275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6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3" d="100"/>
        <a:sy n="153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2472" y="-17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E08EB-8E35-45F1-8C2B-708B336CA0E1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6334B-888D-4E42-B124-37FB52CD72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9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/index.php?title=%E6%95%B0%E5%AD%A6%E9%80%BB%E8%BE%91%E6%9C%BA&amp;action=edit&amp;redlink=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8%AE%A1%E7%AE%97%E6%A8%A1%E5%9E%8B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哈哈 康威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188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但是</a:t>
            </a:r>
            <a:r>
              <a:rPr lang="en-US" altLang="zh-TW" dirty="0"/>
              <a:t>34</a:t>
            </a:r>
            <a:r>
              <a:rPr lang="zh-TW" altLang="en-US" dirty="0"/>
              <a:t>的震盪圖有一種解法，有點投機，是甚麼呢？就是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93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最小公倍數法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947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你看他會一直往前走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滑翔翼製造機就有點像是一層</a:t>
            </a:r>
            <a:r>
              <a:rPr lang="en-US" altLang="zh-TW" dirty="0"/>
              <a:t>for</a:t>
            </a:r>
            <a:r>
              <a:rPr lang="zh-TW" altLang="en-US" dirty="0"/>
              <a:t>迴圈 而播種機就有點像是兩層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2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這就是剛剛圖靈完備的詮釋：這就用了康威生命遊戲來製作出康威生命遊戲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他還可以做出我們一般電腦可以做的事情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78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25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894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481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760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9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46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指定規則的格子：像是康威生命遊戲就是以九宮格內細胞的數量來決定該細胞的存活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我們可以設定一些狀態，例如一個細胞，我們可以設定他為跑步吃飯睡覺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你不能同時吃飯同時睡覺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不會有先後順序：不會有什麼「長幼有序」 電腦沒有儒家思想 是科學不是神學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細胞不會有遠端感應的功能，除非他們發展出網路系統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不會有例外，跟以前的馬克思主義一樣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4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康康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72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 康威哥 死於武漢肺炎 祝大家 早安 平安健康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圖靈完備性是甚麼呢？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372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圖靈機：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計算行為抽象化的</a:t>
            </a:r>
            <a:r>
              <a:rPr lang="zh-TW" altLang="en-US" b="0" i="0" u="none" strike="noStrike" dirty="0">
                <a:solidFill>
                  <a:srgbClr val="BA0000"/>
                </a:solidFill>
                <a:effectLst/>
                <a:latin typeface="Arial" panose="020B0604020202020204" pitchFamily="34" charset="0"/>
                <a:hlinkClick r:id="rId3" tooltip="數學邏輯機（頁面不存在）"/>
              </a:rPr>
              <a:t>數學邏輯機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，其更抽象的意義為一種</a:t>
            </a:r>
            <a:r>
              <a:rPr lang="zh-TW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計算模型"/>
              </a:rPr>
              <a:t>計算模型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，可以看作等價於任何有限邏輯數學過程的終極強大邏輯機器。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任何圖靈機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……</a:t>
            </a:r>
          </a:p>
          <a:p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這看起來有點抽象，意思就是 假設今天有一個圖靈機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我可以讓他表現出圖靈機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B</a:t>
            </a: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的模式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1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53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其實穩定就是震盪的一種，只是他的週期是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6334B-888D-4E42-B124-37FB52CD725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49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3ED8E-8509-4FCA-B017-400E3B32C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5013B5-79D0-4BD1-8C59-0AA75FAEE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AC7E98-4618-44DF-8E2F-BFFEFF33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3FA4FF-119C-4B80-A23E-BEA95E0E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CBFE40-0A5E-4731-8A43-55E8D45D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4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5E16C-300A-4B49-A5AA-D14463C4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3EC715F-1160-4C3D-BDA9-62AF4F12A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87E3DC-D299-4D6E-AB37-D68C565F7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58BBEC-FD68-4B66-950B-DBE9DF70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A66503-0B0F-4951-945D-7DD838E8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91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3B4DD8-5E17-4436-B70C-3BCD23606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255D82-2C9B-4A97-95A2-F0813C65A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C302CB-2852-462D-BBF4-07B0CCC9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1A759B-620F-47DC-B5C3-9ACB1DA5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A234E-D573-4AB3-893B-8E62BB76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82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50EE9-0324-421A-9BBD-89E19F2B4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04A8F9-B3DD-4FE9-ADCC-F97BC1CA3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6508FA-9E5F-4E3F-AF49-F635B22C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339E8B-2B6D-431B-B5B9-32C3FC43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0ACD3B-3258-4634-9FC4-402CED3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5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5242A-C386-4ACB-B9B8-6B967671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665A33-3E2C-4DF1-9AFF-9FA474E6A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D19F08-E429-4A2C-A8E1-BC7D751B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6CEE47-3293-4BD6-A864-A1B0EDBB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EBCBF8-5114-4F2D-8FEF-9D160975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8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42E97B-E54A-4579-89E0-C16E16F5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D9853C-8C6B-406D-AF23-C57CD6A92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CDCA91-F537-45F8-8B63-D008856D4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1B1F27-ECBF-4B58-A5CE-27664F6B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77E8EA-8FE9-4683-B838-1A7279B8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8A04B0-F87D-437D-9CC3-6C85F55E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01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2E808-DDC9-43F3-89D0-7F8D29B9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1C62FF7-A3DC-4A4F-AAA9-80CB2BBED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4DB5039-B92E-447D-A806-208EC2BD7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644683-FFAD-453F-8150-DEA30B88F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175444-0839-4B61-A8B9-0102D6DF0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09461A-F91F-41CF-89A5-B6D37115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13EBB50-0530-43CB-A6D7-1ECB0974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E9D5816-ED44-4C24-88EF-340110B7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56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C8054-9D2F-4EF3-841E-8AD12E8D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836F8B-3D28-4FCA-8C17-A17934012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472A72-A4B1-45D6-AA0F-42CD1A07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46DB21-4788-43EB-8008-97C81AC7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00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C6FA5B-9F9A-4E03-B98C-98FE99E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9D59A8-FA16-486F-B5BD-A712D7D0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619CA8-004B-4F8B-8CD6-424B0186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73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EC93-7FDA-4273-B93A-57F63EBB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DC7078-23FA-496B-87CC-E79ABC4F2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A4FB76-BBF2-43F5-8350-E0BEFDEB2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ADEB0B-2954-4D46-A2AE-47E58ED0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58E533-A79B-47F6-852B-5D6FCF73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53BAFC-7E3B-4884-8D15-C84C76DD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97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2F0D6-280C-4BD1-BCCD-BE8AFA2E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3C4D34C-AA73-4BA8-A3E2-5BA823066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973B80-11EA-4150-BC83-604EC5AB4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67D99D-406B-43F3-A22C-E1F51FCB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9CEB3D-6787-482B-BB22-57059986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C8ABF2-DB96-452D-9410-4AF1647F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0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EFA0E45-B5DD-4468-9BF4-2B5DBD54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CB320-F841-4785-8D77-5B23D1AA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405680-D79C-4F9E-8B3D-1684DFA6D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5B5A0-B125-4F0E-AE46-80462D637596}" type="datetimeFigureOut">
              <a:rPr lang="zh-TW" altLang="en-US" smtClean="0"/>
              <a:t>2021/11/15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2EDF2C-01D5-45B2-9DC8-F098FBC10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F034B9-937F-4500-B1CA-44C9E23C9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EA50-5D1B-497A-A2CE-5E37DD876A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6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6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1" r="1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711200" y="5740400"/>
            <a:ext cx="13614400" cy="1117600"/>
          </a:xfrm>
          <a:prstGeom prst="rect">
            <a:avLst/>
          </a:prstGeom>
          <a:solidFill>
            <a:srgbClr val="F4F6FC">
              <a:alpha val="19608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713334" y="5868313"/>
            <a:ext cx="9287584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組長 </a:t>
            </a:r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B103040001 </a:t>
            </a:r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孫世諭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組員 </a:t>
            </a:r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B103040005 </a:t>
            </a:r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郭紫葳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組員 </a:t>
            </a:r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B103040006 </a:t>
            </a:r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蘇秭郁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組員 </a:t>
            </a:r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B103040020 </a:t>
            </a:r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彭子桓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02081" y="3144394"/>
            <a:ext cx="8987839" cy="1269578"/>
            <a:chOff x="0" y="4104387"/>
            <a:chExt cx="17975677" cy="2539156"/>
          </a:xfrm>
        </p:grpSpPr>
        <p:sp>
          <p:nvSpPr>
            <p:cNvPr id="6" name="TextBox 6"/>
            <p:cNvSpPr txBox="1"/>
            <p:nvPr/>
          </p:nvSpPr>
          <p:spPr>
            <a:xfrm>
              <a:off x="2112062" y="5138565"/>
              <a:ext cx="13751549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10"/>
                </a:lnSpc>
              </a:pPr>
              <a:r>
                <a:rPr lang="en-US" sz="2133" spc="213" dirty="0">
                  <a:solidFill>
                    <a:srgbClr val="F4F6FC"/>
                  </a:solidFill>
                  <a:latin typeface="OCR A Extended" panose="02010509020102010303" pitchFamily="50" charset="0"/>
                </a:rPr>
                <a:t>Conway's Game of Life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04387"/>
              <a:ext cx="17975677" cy="2539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88"/>
                </a:lnSpc>
              </a:pPr>
              <a:endParaRPr lang="en-US" sz="9600" spc="-192" dirty="0">
                <a:solidFill>
                  <a:srgbClr val="F4F6FC"/>
                </a:solidFill>
                <a:latin typeface="Open Sans Bold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4800" y="5740400"/>
            <a:ext cx="838201" cy="1117600"/>
          </a:xfrm>
          <a:prstGeom prst="rect">
            <a:avLst/>
          </a:prstGeom>
          <a:solidFill>
            <a:srgbClr val="233DFF"/>
          </a:solidFill>
        </p:spPr>
      </p:sp>
      <p:pic>
        <p:nvPicPr>
          <p:cNvPr id="1026" name="Picture 2" descr="Innovation free icon">
            <a:extLst>
              <a:ext uri="{FF2B5EF4-FFF2-40B4-BE49-F238E27FC236}">
                <a16:creationId xmlns:a16="http://schemas.microsoft.com/office/drawing/2014/main" id="{64C0F409-081D-469A-A808-03E8FF24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004" y="1153488"/>
            <a:ext cx="923990" cy="92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B4B093-2CDE-4D28-B40E-3CD76EF83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8"/>
          <a:stretch/>
        </p:blipFill>
        <p:spPr bwMode="auto">
          <a:xfrm>
            <a:off x="3150321" y="2141434"/>
            <a:ext cx="6091026" cy="15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0405BF-435A-4AC2-9D4B-C704049D0B64}"/>
              </a:ext>
            </a:extLst>
          </p:cNvPr>
          <p:cNvSpPr txBox="1"/>
          <p:nvPr/>
        </p:nvSpPr>
        <p:spPr>
          <a:xfrm>
            <a:off x="1952291" y="1885283"/>
            <a:ext cx="8877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「 震盪 」 圖形擁有「 週期 」，假設週期為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，當經過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個世代過後，圖形將恢復原狀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2F5896-7F75-4709-85A3-D24A1AD1F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68"/>
          <a:stretch/>
        </p:blipFill>
        <p:spPr bwMode="auto">
          <a:xfrm>
            <a:off x="1496940" y="1006127"/>
            <a:ext cx="1078480" cy="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F273B66-AA24-41AC-8DFA-B4D81AC2E8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98" y="3174500"/>
            <a:ext cx="1132206" cy="11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897F5E50-1CED-4765-80E8-AE6C54B968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05" y="3148645"/>
            <a:ext cx="1132208" cy="113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5A32F2C-B894-4742-BDBB-BE9F2BFF5F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172" y="3148645"/>
            <a:ext cx="1132205" cy="11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53F751F-FE49-473F-9AC0-D34C09BCFC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174" y="2925581"/>
            <a:ext cx="8477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0C1180E-4ECB-4B4A-8842-1E4D38457641}"/>
              </a:ext>
            </a:extLst>
          </p:cNvPr>
          <p:cNvSpPr txBox="1"/>
          <p:nvPr/>
        </p:nvSpPr>
        <p:spPr>
          <a:xfrm>
            <a:off x="3101228" y="4527885"/>
            <a:ext cx="84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=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E85775-1A0B-47B5-954A-BEC070356CDD}"/>
              </a:ext>
            </a:extLst>
          </p:cNvPr>
          <p:cNvSpPr txBox="1"/>
          <p:nvPr/>
        </p:nvSpPr>
        <p:spPr>
          <a:xfrm>
            <a:off x="4887688" y="4527885"/>
            <a:ext cx="84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=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4B625E5-BA81-4865-96A4-1416EF34506F}"/>
              </a:ext>
            </a:extLst>
          </p:cNvPr>
          <p:cNvSpPr txBox="1"/>
          <p:nvPr/>
        </p:nvSpPr>
        <p:spPr>
          <a:xfrm>
            <a:off x="6765159" y="4527885"/>
            <a:ext cx="84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=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4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F3298D-7E3F-4926-AC84-80C5184B1E3D}"/>
              </a:ext>
            </a:extLst>
          </p:cNvPr>
          <p:cNvSpPr txBox="1"/>
          <p:nvPr/>
        </p:nvSpPr>
        <p:spPr>
          <a:xfrm>
            <a:off x="8415174" y="4527885"/>
            <a:ext cx="84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T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=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15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F01D3ED-7CEC-4A77-B538-96DA8E953DB7}"/>
              </a:ext>
            </a:extLst>
          </p:cNvPr>
          <p:cNvSpPr txBox="1"/>
          <p:nvPr/>
        </p:nvSpPr>
        <p:spPr>
          <a:xfrm>
            <a:off x="2726421" y="5259187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例外：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19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23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34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38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41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週期的震盪圖案至今尚未被科學家發現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939ADEF-9644-4A07-97FB-76115D9A6AA8}"/>
              </a:ext>
            </a:extLst>
          </p:cNvPr>
          <p:cNvSpPr txBox="1"/>
          <p:nvPr/>
        </p:nvSpPr>
        <p:spPr>
          <a:xfrm>
            <a:off x="7506583" y="6550223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CN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康威生命游戏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93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B4641AFA-EA2F-4156-9B6F-1615E7FF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66" y="486477"/>
            <a:ext cx="93345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2C8C5DC-F046-4E15-B430-7E5FFB1DA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391" y="1493285"/>
            <a:ext cx="2173886" cy="257521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3ECE638-341F-405F-865F-FA97A1149C69}"/>
              </a:ext>
            </a:extLst>
          </p:cNvPr>
          <p:cNvSpPr/>
          <p:nvPr/>
        </p:nvSpPr>
        <p:spPr>
          <a:xfrm>
            <a:off x="1769417" y="1328897"/>
            <a:ext cx="920360" cy="127905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FC53908D-F61F-4319-840F-9BC7BE302C55}"/>
              </a:ext>
            </a:extLst>
          </p:cNvPr>
          <p:cNvSpPr/>
          <p:nvPr/>
        </p:nvSpPr>
        <p:spPr>
          <a:xfrm>
            <a:off x="2063030" y="1765124"/>
            <a:ext cx="2238315" cy="2432308"/>
          </a:xfrm>
          <a:custGeom>
            <a:avLst/>
            <a:gdLst>
              <a:gd name="connsiteX0" fmla="*/ 2550254 w 2550254"/>
              <a:gd name="connsiteY0" fmla="*/ 16778 h 2919369"/>
              <a:gd name="connsiteX1" fmla="*/ 2550254 w 2550254"/>
              <a:gd name="connsiteY1" fmla="*/ 2919369 h 2919369"/>
              <a:gd name="connsiteX2" fmla="*/ 0 w 2550254"/>
              <a:gd name="connsiteY2" fmla="*/ 2919369 h 2919369"/>
              <a:gd name="connsiteX3" fmla="*/ 16778 w 2550254"/>
              <a:gd name="connsiteY3" fmla="*/ 998290 h 2919369"/>
              <a:gd name="connsiteX4" fmla="*/ 1132514 w 2550254"/>
              <a:gd name="connsiteY4" fmla="*/ 989901 h 2919369"/>
              <a:gd name="connsiteX5" fmla="*/ 1098958 w 2550254"/>
              <a:gd name="connsiteY5" fmla="*/ 0 h 2919369"/>
              <a:gd name="connsiteX6" fmla="*/ 2550254 w 2550254"/>
              <a:gd name="connsiteY6" fmla="*/ 16778 h 291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0254" h="2919369">
                <a:moveTo>
                  <a:pt x="2550254" y="16778"/>
                </a:moveTo>
                <a:lnTo>
                  <a:pt x="2550254" y="2919369"/>
                </a:lnTo>
                <a:lnTo>
                  <a:pt x="0" y="2919369"/>
                </a:lnTo>
                <a:lnTo>
                  <a:pt x="16778" y="998290"/>
                </a:lnTo>
                <a:lnTo>
                  <a:pt x="1132514" y="989901"/>
                </a:lnTo>
                <a:lnTo>
                  <a:pt x="1098958" y="0"/>
                </a:lnTo>
                <a:lnTo>
                  <a:pt x="2550254" y="16778"/>
                </a:lnTo>
                <a:close/>
              </a:path>
            </a:pathLst>
          </a:cu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CA0366-51EA-4BD7-8898-AB3E84A2607B}"/>
              </a:ext>
            </a:extLst>
          </p:cNvPr>
          <p:cNvSpPr txBox="1"/>
          <p:nvPr/>
        </p:nvSpPr>
        <p:spPr>
          <a:xfrm>
            <a:off x="5133418" y="3010640"/>
            <a:ext cx="6840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有一種方式可求出 </a:t>
            </a:r>
            <a:r>
              <a:rPr lang="en-US" altLang="zh-TW" sz="22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34 </a:t>
            </a:r>
            <a:r>
              <a:rPr lang="zh-TW" altLang="en-US" sz="22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的震盪圖案，然而這並不正式：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53D311-F1E3-4A16-B19D-13861175418D}"/>
              </a:ext>
            </a:extLst>
          </p:cNvPr>
          <p:cNvSpPr txBox="1"/>
          <p:nvPr/>
        </p:nvSpPr>
        <p:spPr>
          <a:xfrm>
            <a:off x="5892119" y="3773315"/>
            <a:ext cx="5032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只需兩個互不干擾的震盪圖樣當作同一個震盪，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即會出現目標震盪圖：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	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                                  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x 17 = 34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DBC4C6A-DCD9-4650-9365-8B9B94D86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80" y="4507862"/>
            <a:ext cx="2153278" cy="1781850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73A1D923-F76C-4EF2-9015-103A151026B9}"/>
              </a:ext>
            </a:extLst>
          </p:cNvPr>
          <p:cNvSpPr txBox="1"/>
          <p:nvPr/>
        </p:nvSpPr>
        <p:spPr>
          <a:xfrm>
            <a:off x="4251118" y="2268189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→ 此為週期為 </a:t>
            </a:r>
            <a:r>
              <a:rPr lang="en-US" altLang="zh-TW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17</a:t>
            </a:r>
            <a:r>
              <a:rPr lang="zh-TW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 的震盪圖</a:t>
            </a:r>
            <a:endParaRPr lang="en-US" altLang="zh-TW" sz="1600" dirty="0">
              <a:solidFill>
                <a:schemeClr val="accent6">
                  <a:lumMod val="60000"/>
                  <a:lumOff val="40000"/>
                </a:schemeClr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A0B0B27-C7E5-4B56-8255-505B39F2E2FA}"/>
              </a:ext>
            </a:extLst>
          </p:cNvPr>
          <p:cNvSpPr txBox="1"/>
          <p:nvPr/>
        </p:nvSpPr>
        <p:spPr>
          <a:xfrm>
            <a:off x="2663439" y="1239519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→ 此為週期為 </a:t>
            </a:r>
            <a:r>
              <a:rPr lang="en-US" altLang="zh-TW" sz="1600" dirty="0">
                <a:solidFill>
                  <a:srgbClr val="FFC000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2</a:t>
            </a:r>
            <a:r>
              <a:rPr lang="zh-TW" altLang="en-US" sz="1600" dirty="0">
                <a:solidFill>
                  <a:srgbClr val="FFC000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 的震盪圖</a:t>
            </a:r>
            <a:endParaRPr lang="en-US" altLang="zh-TW" sz="1600" dirty="0">
              <a:solidFill>
                <a:srgbClr val="FFC000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C52F88-6168-49D0-B3CC-7769A1C24979}"/>
              </a:ext>
            </a:extLst>
          </p:cNvPr>
          <p:cNvSpPr txBox="1"/>
          <p:nvPr/>
        </p:nvSpPr>
        <p:spPr>
          <a:xfrm>
            <a:off x="8553585" y="6550223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https://youtu.be/2lfVFOXzonY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03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098EDAE-6361-4583-8D75-0C106F813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87"/>
          <a:stretch/>
        </p:blipFill>
        <p:spPr bwMode="auto">
          <a:xfrm>
            <a:off x="1424700" y="550884"/>
            <a:ext cx="2413408" cy="5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ill Gosper - Wikipedia">
            <a:extLst>
              <a:ext uri="{FF2B5EF4-FFF2-40B4-BE49-F238E27FC236}">
                <a16:creationId xmlns:a16="http://schemas.microsoft.com/office/drawing/2014/main" id="{F6AABA5C-E32F-4872-A3CD-988B389F6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78"/>
          <a:stretch/>
        </p:blipFill>
        <p:spPr bwMode="auto">
          <a:xfrm>
            <a:off x="9407486" y="446702"/>
            <a:ext cx="2400982" cy="3145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C15541-0597-48E6-8834-F773814005B7}"/>
              </a:ext>
            </a:extLst>
          </p:cNvPr>
          <p:cNvSpPr txBox="1"/>
          <p:nvPr/>
        </p:nvSpPr>
        <p:spPr>
          <a:xfrm>
            <a:off x="10185859" y="169703"/>
            <a:ext cx="985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Bill Gosper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D00995-BE56-4271-903D-3E571C266009}"/>
              </a:ext>
            </a:extLst>
          </p:cNvPr>
          <p:cNvSpPr txBox="1"/>
          <p:nvPr/>
        </p:nvSpPr>
        <p:spPr>
          <a:xfrm>
            <a:off x="1424700" y="1442907"/>
            <a:ext cx="7828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康威曾經懷疑：生命遊戲中是否有圖案能夠穩定產生越來越多的活細胞？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為此懸賞了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50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英鎊給第一個發現可無限繁殖圖案的人。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這樣的圖案很快就被美國數學家比爾．高斯帕（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Bill Gosper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）發現了，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他設計了一種可以不斷產生滑翔翼的裝置，稱為滑翔翼機關槍（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Glider Gun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沒多久，也有一位數學家發現了播種機的存在。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B65A07-DDEE-4ABA-ACDE-740D8ED47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30" y="4067123"/>
            <a:ext cx="3439582" cy="24764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80E5863-7744-4667-896A-27DF5369A6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0"/>
          <a:stretch/>
        </p:blipFill>
        <p:spPr>
          <a:xfrm>
            <a:off x="5519989" y="4071225"/>
            <a:ext cx="6288479" cy="24682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81AE2E0-4365-4618-B29D-D367405DEC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23" y="5346543"/>
            <a:ext cx="1132206" cy="11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2159FC-A3C2-4F49-A362-9D01C36AF721}"/>
              </a:ext>
            </a:extLst>
          </p:cNvPr>
          <p:cNvSpPr txBox="1"/>
          <p:nvPr/>
        </p:nvSpPr>
        <p:spPr>
          <a:xfrm>
            <a:off x="2017393" y="4997171"/>
            <a:ext cx="96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滑翔翼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FBAA22-BC3E-40AF-A9BD-6C20A8C2EAF8}"/>
              </a:ext>
            </a:extLst>
          </p:cNvPr>
          <p:cNvSpPr txBox="1"/>
          <p:nvPr/>
        </p:nvSpPr>
        <p:spPr>
          <a:xfrm>
            <a:off x="2226504" y="3540585"/>
            <a:ext cx="2297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滑翔翼製造機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A5FBD5-C414-42CE-9B12-690B0A956EC6}"/>
              </a:ext>
            </a:extLst>
          </p:cNvPr>
          <p:cNvSpPr txBox="1"/>
          <p:nvPr/>
        </p:nvSpPr>
        <p:spPr>
          <a:xfrm>
            <a:off x="7287516" y="3534305"/>
            <a:ext cx="46642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播種機</a:t>
            </a:r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（滑翔翼製造機製造機）</a:t>
            </a:r>
          </a:p>
          <a:p>
            <a:endParaRPr lang="zh-TW" altLang="en-US" sz="24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6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D00995-BE56-4271-903D-3E571C266009}"/>
              </a:ext>
            </a:extLst>
          </p:cNvPr>
          <p:cNvSpPr txBox="1"/>
          <p:nvPr/>
        </p:nvSpPr>
        <p:spPr>
          <a:xfrm>
            <a:off x="1436517" y="1410793"/>
            <a:ext cx="10512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生命遊戲規則簡單，卻能產生非常複雜的結果，因此不論是初學者或高階程式設計者都經常接觸它。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假如記憶體跟運算時間沒有限制，生命遊戲可以用來模擬所有的運算過程；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換句話說生命遊戲本身就等於一台電腦（意味擁有圖靈完備性）。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以下為使用「 康威生命遊戲 」作為主體，製造出的「 康威生命遊戲 」：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2C12F00-B07E-48DB-AD9B-77071E8DD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74"/>
          <a:stretch/>
        </p:blipFill>
        <p:spPr bwMode="auto">
          <a:xfrm>
            <a:off x="1242774" y="503161"/>
            <a:ext cx="5127102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3E273C5F-F79C-4C8D-9242-CCE70FC8D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71" y="3429000"/>
            <a:ext cx="5459210" cy="3070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EFF5C2-4727-45A6-8BFF-CA58D7A708F5}"/>
              </a:ext>
            </a:extLst>
          </p:cNvPr>
          <p:cNvSpPr txBox="1"/>
          <p:nvPr/>
        </p:nvSpPr>
        <p:spPr>
          <a:xfrm>
            <a:off x="8706751" y="6550223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https://youtu.be/xP5-iIeKXE8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303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19A95E-5C23-4959-8BDB-35995D535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17" y="1642773"/>
            <a:ext cx="6296904" cy="4143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C241EF-A89B-4948-96BC-1BFABC0F2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330" y="3937606"/>
            <a:ext cx="5274310" cy="1849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B21AD9E-7773-4859-A24F-A98FF1F83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7731"/>
          <a:stretch/>
        </p:blipFill>
        <p:spPr>
          <a:xfrm>
            <a:off x="2581839" y="6000379"/>
            <a:ext cx="4154806" cy="35905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1693E38-91FC-46A7-B63D-503BED5DC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87"/>
          <a:stretch/>
        </p:blipFill>
        <p:spPr bwMode="auto">
          <a:xfrm>
            <a:off x="1253174" y="715074"/>
            <a:ext cx="338090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9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3969474-8E82-4569-A1DE-B94BE237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010" y="2538288"/>
            <a:ext cx="4124901" cy="1781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00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9CA720-9A47-40A3-86D1-39F01C7BC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058" y="384635"/>
            <a:ext cx="3825380" cy="60887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388AB6-1B40-430E-A0E4-6BEBB9575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581" y="1996539"/>
            <a:ext cx="6797275" cy="44768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D48A81-2C6F-403A-8DD6-04F2C2C10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7581" y="366975"/>
            <a:ext cx="4985711" cy="16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E7B4E8-2B84-4CD0-A2E1-F8A08AA2E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"/>
          <a:stretch/>
        </p:blipFill>
        <p:spPr bwMode="auto">
          <a:xfrm>
            <a:off x="1354137" y="1488440"/>
            <a:ext cx="5241925" cy="4452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2109C8D-F907-47CA-835F-5B6B57B2A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06"/>
          <a:stretch/>
        </p:blipFill>
        <p:spPr bwMode="auto">
          <a:xfrm>
            <a:off x="6794023" y="2001520"/>
            <a:ext cx="5200015" cy="3939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242BF76-C288-47BD-AE0A-41A1835CD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16" y="3714750"/>
            <a:ext cx="1431290" cy="143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97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FB16648-82D1-4773-B78C-0F5DF1799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47"/>
          <a:stretch/>
        </p:blipFill>
        <p:spPr bwMode="auto">
          <a:xfrm>
            <a:off x="1610741" y="732961"/>
            <a:ext cx="2357962" cy="83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534C003B-B48B-44CD-80CD-5B56233D0FD2}"/>
              </a:ext>
            </a:extLst>
          </p:cNvPr>
          <p:cNvSpPr txBox="1"/>
          <p:nvPr/>
        </p:nvSpPr>
        <p:spPr>
          <a:xfrm>
            <a:off x="2416299" y="2147814"/>
            <a:ext cx="9287584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B103040001 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孫世諭 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zh-TW" altLang="en-US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程式碼、</a:t>
            </a:r>
            <a:r>
              <a:rPr lang="en-US" altLang="zh-TW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PPT</a:t>
            </a:r>
            <a:r>
              <a:rPr lang="zh-TW" altLang="en-US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報告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PPT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內容、</a:t>
            </a:r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PPT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排版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B103040005 </a:t>
            </a:r>
            <a:r>
              <a:rPr lang="zh-TW" altLang="en-US" sz="200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郭紫葳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書面報告、蒐集資料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B103040006 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蘇秭郁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書面報告、蒐集資料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B103040020 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彭子桓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PPT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報告、</a:t>
            </a:r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PPT</a:t>
            </a: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內容</a:t>
            </a:r>
            <a:endParaRPr lang="en-US" altLang="zh-TW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endParaRPr lang="zh-TW" altLang="en-US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708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42C62972-7EC1-478A-B448-169077AE1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5"/>
          <a:stretch/>
        </p:blipFill>
        <p:spPr bwMode="auto">
          <a:xfrm>
            <a:off x="1310684" y="715338"/>
            <a:ext cx="2862775" cy="9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01351012-BF4B-4ADB-B5C4-276C8C435EAA}"/>
              </a:ext>
            </a:extLst>
          </p:cNvPr>
          <p:cNvSpPr txBox="1"/>
          <p:nvPr/>
        </p:nvSpPr>
        <p:spPr>
          <a:xfrm>
            <a:off x="2557515" y="1850568"/>
            <a:ext cx="7938813" cy="409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康威生命遊戲：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https://youtu.be/2lfVFOXzonY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https://web.mit.edu/sp.268/www/2010/lifeSlides.pdf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https://www.conwaylife.com/wiki/Conway%27s_Game_of_Life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https://youtu.be/xP5-iIeKXE8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https://pansci.asia/archives/95148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康威生命游戏</a:t>
            </a:r>
            <a:endParaRPr lang="en-US" altLang="zh-TW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https://medium.com/@maximilianhuang/game-of-life-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生命遊戲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-ii-e2fbe41948eb</a:t>
            </a:r>
          </a:p>
          <a:p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康威：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約翰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·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何頓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·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康威</a:t>
            </a:r>
            <a:endParaRPr lang="en-US" altLang="zh-TW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  <a:p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細胞自動機：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http://www.atlas-zone.com/complex/alife/ca/index.html</a:t>
            </a:r>
          </a:p>
          <a:p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	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細胞自動機</a:t>
            </a:r>
            <a:endParaRPr lang="en-US" altLang="zh-TW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  <a:p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圖靈完備性：</a:t>
            </a:r>
            <a:endParaRPr lang="en-US" altLang="zh-TW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  <a:p>
            <a:r>
              <a:rPr lang="en-US" altLang="zh-TW" sz="14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	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圖靈完備性</a:t>
            </a:r>
            <a:endParaRPr lang="en-US" altLang="zh-TW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  <a:p>
            <a:endParaRPr lang="zh-TW" altLang="en-US" sz="14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51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ow to Make Your Computer Faster - Panda Security">
            <a:extLst>
              <a:ext uri="{FF2B5EF4-FFF2-40B4-BE49-F238E27FC236}">
                <a16:creationId xmlns:a16="http://schemas.microsoft.com/office/drawing/2014/main" id="{7CB5B2D1-64CD-4715-BE54-293791BE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217AF27-A340-4FF5-A426-8AB940280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t="7180" r="61428" b="-7180"/>
          <a:stretch/>
        </p:blipFill>
        <p:spPr bwMode="auto">
          <a:xfrm>
            <a:off x="4286249" y="2729521"/>
            <a:ext cx="36195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948F84EE-2AC8-4E69-9507-FCF9F68245CD}"/>
              </a:ext>
            </a:extLst>
          </p:cNvPr>
          <p:cNvSpPr txBox="1"/>
          <p:nvPr/>
        </p:nvSpPr>
        <p:spPr>
          <a:xfrm>
            <a:off x="2658112" y="3661483"/>
            <a:ext cx="68757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sz="2133" spc="213" dirty="0">
                <a:solidFill>
                  <a:srgbClr val="F4F6FC"/>
                </a:solidFill>
                <a:latin typeface="OCR A Extended" panose="02010509020102010303" pitchFamily="50" charset="0"/>
              </a:rPr>
              <a:t>Cellular Automata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77DA147-4CE8-4C4D-BF68-6F3FDBFF8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Innovation free icon">
            <a:extLst>
              <a:ext uri="{FF2B5EF4-FFF2-40B4-BE49-F238E27FC236}">
                <a16:creationId xmlns:a16="http://schemas.microsoft.com/office/drawing/2014/main" id="{EE58BCF9-EC7C-4207-830C-0A12A7F6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902127-3783-4FCD-AEF7-9923594DA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4"/>
          <a:stretch/>
        </p:blipFill>
        <p:spPr bwMode="auto">
          <a:xfrm>
            <a:off x="1230957" y="882177"/>
            <a:ext cx="2638425" cy="96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CE7A8-57EB-479D-8BC9-E75D443EDE2F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076551-FFD7-4C37-9EC9-6DAA35553F0A}"/>
              </a:ext>
            </a:extLst>
          </p:cNvPr>
          <p:cNvSpPr txBox="1"/>
          <p:nvPr/>
        </p:nvSpPr>
        <p:spPr>
          <a:xfrm>
            <a:off x="1287977" y="2041761"/>
            <a:ext cx="664700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最初由數學家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Stanislaw M.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Ulam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與 </a:t>
            </a:r>
            <a:r>
              <a:rPr lang="en-US" altLang="zh-TW" b="0" i="0" dirty="0">
                <a:solidFill>
                  <a:schemeClr val="bg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John von Neumann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提出，</a:t>
            </a:r>
            <a:endParaRPr lang="en-US" altLang="zh-TW" b="0" i="0" dirty="0">
              <a:solidFill>
                <a:schemeClr val="bg1"/>
              </a:solidFill>
              <a:effectLst/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「 康威生命遊戲 」即是由此雛型而生。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細胞自動機是由具有指定規則的格子所組成：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每個格子代表一個細胞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每一個細胞可以具有一些狀態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細胞只能在同一時刻處於一種狀態之中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buAutoNum type="arabicPeriod"/>
            </a:pP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細胞自動機可以當做一個「 許多單細胞生物生活的世界 」，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隨後，設計者將會設計特定的規則，細胞則依循規則來演化。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細胞自動機可以是一、二、三，甚至是更高維度。</a:t>
            </a:r>
          </a:p>
        </p:txBody>
      </p:sp>
      <p:pic>
        <p:nvPicPr>
          <p:cNvPr id="3076" name="Picture 4" descr="Stanislaw Ulam - Wikipedia">
            <a:extLst>
              <a:ext uri="{FF2B5EF4-FFF2-40B4-BE49-F238E27FC236}">
                <a16:creationId xmlns:a16="http://schemas.microsoft.com/office/drawing/2014/main" id="{A9C06EB7-FE9D-41F1-88BA-ECE2BD902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" b="1"/>
          <a:stretch/>
        </p:blipFill>
        <p:spPr bwMode="auto">
          <a:xfrm>
            <a:off x="7934984" y="1835319"/>
            <a:ext cx="2343456" cy="2660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80" name="Picture 8" descr="科科史上的今天— 【科學史上的今天】12/28——馮・紐曼誕辰（John von Neumann,...">
            <a:extLst>
              <a:ext uri="{FF2B5EF4-FFF2-40B4-BE49-F238E27FC236}">
                <a16:creationId xmlns:a16="http://schemas.microsoft.com/office/drawing/2014/main" id="{C5D74B2F-4A34-4E28-BCE6-FDD2E5C0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200" y="2607264"/>
            <a:ext cx="2333625" cy="3043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BDFC760-FF10-4C88-A6CB-7271BB7B0AE7}"/>
              </a:ext>
            </a:extLst>
          </p:cNvPr>
          <p:cNvSpPr txBox="1"/>
          <p:nvPr/>
        </p:nvSpPr>
        <p:spPr>
          <a:xfrm>
            <a:off x="8368678" y="1625277"/>
            <a:ext cx="215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Stanislaw M. </a:t>
            </a:r>
            <a:r>
              <a:rPr lang="en-US" altLang="zh-TW" sz="1200" dirty="0" err="1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Ulam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1F13005-98A9-4E31-88FA-D18316AC3D9B}"/>
              </a:ext>
            </a:extLst>
          </p:cNvPr>
          <p:cNvSpPr txBox="1"/>
          <p:nvPr/>
        </p:nvSpPr>
        <p:spPr>
          <a:xfrm>
            <a:off x="10103188" y="2468764"/>
            <a:ext cx="215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John von Neumann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BDD7B8-0601-4BFD-970B-6E7C4F23F94B}"/>
              </a:ext>
            </a:extLst>
          </p:cNvPr>
          <p:cNvSpPr txBox="1"/>
          <p:nvPr/>
        </p:nvSpPr>
        <p:spPr>
          <a:xfrm>
            <a:off x="6580840" y="6577125"/>
            <a:ext cx="567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http://www.atlas-zone.com/complex/alife/ca/index.html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294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C5BE21-C76F-4C04-8BA4-73753874D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Innovation free icon">
            <a:extLst>
              <a:ext uri="{FF2B5EF4-FFF2-40B4-BE49-F238E27FC236}">
                <a16:creationId xmlns:a16="http://schemas.microsoft.com/office/drawing/2014/main" id="{BB3B5CC6-7C1C-43A7-99CE-E19678680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6DE948F-9F36-4276-BD96-4E062892E726}"/>
              </a:ext>
            </a:extLst>
          </p:cNvPr>
          <p:cNvSpPr txBox="1"/>
          <p:nvPr/>
        </p:nvSpPr>
        <p:spPr>
          <a:xfrm>
            <a:off x="1247953" y="1892341"/>
            <a:ext cx="4390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最初由數學家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Stanislaw M. </a:t>
            </a:r>
            <a:r>
              <a:rPr lang="en-US" altLang="zh-TW" dirty="0" err="1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Ulam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</a:t>
            </a:r>
            <a:r>
              <a:rPr lang="zh-TW" altLang="en-US" b="0" i="0" dirty="0">
                <a:solidFill>
                  <a:schemeClr val="bg1"/>
                </a:solidFill>
                <a:effectLst/>
                <a:latin typeface="源泉圓體 R" panose="020B0500000000000000" pitchFamily="34" charset="-120"/>
                <a:ea typeface="源泉圓體 R" panose="020B0500000000000000" pitchFamily="34" charset="-120"/>
              </a:rPr>
              <a:t>與</a:t>
            </a: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DAEC5B-308F-4136-863C-9C79DD23E6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7" r="1"/>
          <a:stretch/>
        </p:blipFill>
        <p:spPr>
          <a:xfrm>
            <a:off x="1147729" y="-5845"/>
            <a:ext cx="6410836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8AC589-0FFE-4E54-B970-03419DD0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3" r="52810"/>
          <a:stretch/>
        </p:blipFill>
        <p:spPr>
          <a:xfrm>
            <a:off x="7504078" y="0"/>
            <a:ext cx="4687921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0BAA5EF-61F1-43C7-A309-5F42CE01254C}"/>
              </a:ext>
            </a:extLst>
          </p:cNvPr>
          <p:cNvSpPr txBox="1"/>
          <p:nvPr/>
        </p:nvSpPr>
        <p:spPr>
          <a:xfrm>
            <a:off x="1247953" y="153276"/>
            <a:ext cx="4390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細胞自動機有三個特徵：</a:t>
            </a:r>
          </a:p>
        </p:txBody>
      </p:sp>
      <p:pic>
        <p:nvPicPr>
          <p:cNvPr id="1028" name="Picture 4" descr="Parallel free icon">
            <a:extLst>
              <a:ext uri="{FF2B5EF4-FFF2-40B4-BE49-F238E27FC236}">
                <a16:creationId xmlns:a16="http://schemas.microsoft.com/office/drawing/2014/main" id="{A1D5A267-EA91-4ADF-92FC-BD6093CE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43158" y="978521"/>
            <a:ext cx="922244" cy="9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1EC005-3831-4CFA-A3DC-C17063CF1ECC}"/>
              </a:ext>
            </a:extLst>
          </p:cNvPr>
          <p:cNvSpPr txBox="1"/>
          <p:nvPr/>
        </p:nvSpPr>
        <p:spPr>
          <a:xfrm>
            <a:off x="3303029" y="1146996"/>
            <a:ext cx="43908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平行計算：</a:t>
            </a:r>
            <a:b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</a:b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   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每一個細胞個體都同時同步的改變</a:t>
            </a:r>
            <a:endParaRPr lang="en-US" altLang="zh-TW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</p:txBody>
      </p:sp>
      <p:pic>
        <p:nvPicPr>
          <p:cNvPr id="1032" name="Picture 8" descr="Local free icon">
            <a:extLst>
              <a:ext uri="{FF2B5EF4-FFF2-40B4-BE49-F238E27FC236}">
                <a16:creationId xmlns:a16="http://schemas.microsoft.com/office/drawing/2014/main" id="{A197F0EB-F116-4492-866A-FAC064A6E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58" y="2907993"/>
            <a:ext cx="1030323" cy="10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gulation free icon">
            <a:extLst>
              <a:ext uri="{FF2B5EF4-FFF2-40B4-BE49-F238E27FC236}">
                <a16:creationId xmlns:a16="http://schemas.microsoft.com/office/drawing/2014/main" id="{4AEFBB08-2498-42F6-BBC7-50CBB573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10" y="4932227"/>
            <a:ext cx="926017" cy="9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DE0199D-AD62-4F08-AE4D-36D31845EA63}"/>
              </a:ext>
            </a:extLst>
          </p:cNvPr>
          <p:cNvSpPr txBox="1"/>
          <p:nvPr/>
        </p:nvSpPr>
        <p:spPr>
          <a:xfrm>
            <a:off x="3288172" y="3138698"/>
            <a:ext cx="43908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局部的：</a:t>
            </a:r>
            <a:b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</a:b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   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細胞的狀態變化只受周遭細胞的影響</a:t>
            </a:r>
            <a:endParaRPr lang="en-US" altLang="zh-TW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430876D-1BE9-4BDF-874E-7C379D3D6E33}"/>
              </a:ext>
            </a:extLst>
          </p:cNvPr>
          <p:cNvSpPr txBox="1"/>
          <p:nvPr/>
        </p:nvSpPr>
        <p:spPr>
          <a:xfrm>
            <a:off x="3292916" y="5159960"/>
            <a:ext cx="43908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一致性的：</a:t>
            </a:r>
            <a:br>
              <a:rPr lang="en-US" altLang="zh-TW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</a:br>
            <a:r>
              <a:rPr lang="zh-TW" altLang="en-US" sz="2000" dirty="0">
                <a:solidFill>
                  <a:schemeClr val="bg1"/>
                </a:solidFill>
                <a:latin typeface="源泉圓體 M" panose="020B0600000000000000" pitchFamily="34" charset="-120"/>
                <a:ea typeface="源泉圓體 M" panose="020B0600000000000000" pitchFamily="34" charset="-120"/>
              </a:rPr>
              <a:t>    </a:t>
            </a:r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所有細胞均受同樣的規則所支配</a:t>
            </a:r>
            <a:endParaRPr lang="en-US" altLang="zh-TW" sz="1600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sz="2000" dirty="0">
              <a:solidFill>
                <a:schemeClr val="bg1"/>
              </a:solidFill>
              <a:latin typeface="源泉圓體 M" panose="020B0600000000000000" pitchFamily="34" charset="-120"/>
              <a:ea typeface="源泉圓體 M" panose="020B06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62D6AD-6715-473F-BCF0-17F8F099AB85}"/>
              </a:ext>
            </a:extLst>
          </p:cNvPr>
          <p:cNvSpPr txBox="1"/>
          <p:nvPr/>
        </p:nvSpPr>
        <p:spPr>
          <a:xfrm>
            <a:off x="7679020" y="153275"/>
            <a:ext cx="43908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康威生命遊戲例子：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6B578EB-459D-4ECC-9833-BEF473FBD23B}"/>
              </a:ext>
            </a:extLst>
          </p:cNvPr>
          <p:cNvSpPr txBox="1"/>
          <p:nvPr/>
        </p:nvSpPr>
        <p:spPr>
          <a:xfrm>
            <a:off x="7968907" y="1383193"/>
            <a:ext cx="356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細胞永遠同時出生，同時死亡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9627436-E886-4148-B699-8C37C55F0308}"/>
              </a:ext>
            </a:extLst>
          </p:cNvPr>
          <p:cNvSpPr txBox="1"/>
          <p:nvPr/>
        </p:nvSpPr>
        <p:spPr>
          <a:xfrm>
            <a:off x="7993711" y="3461863"/>
            <a:ext cx="356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每個細胞只偵測自身八方的位置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AB98481-A712-498B-8407-ECD7314CBD2C}"/>
              </a:ext>
            </a:extLst>
          </p:cNvPr>
          <p:cNvSpPr txBox="1"/>
          <p:nvPr/>
        </p:nvSpPr>
        <p:spPr>
          <a:xfrm>
            <a:off x="8032636" y="5404654"/>
            <a:ext cx="3560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不會有某個細胞有特別的規矩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B31F74A-B199-4EF7-B897-51C7B37B4BBE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1155554-991D-4395-A9CE-84ED84B2D933}"/>
              </a:ext>
            </a:extLst>
          </p:cNvPr>
          <p:cNvSpPr txBox="1"/>
          <p:nvPr/>
        </p:nvSpPr>
        <p:spPr>
          <a:xfrm>
            <a:off x="1147728" y="6578124"/>
            <a:ext cx="5679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http://www.atlas-zone.com/complex/alife/ca/index.html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780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約翰·何頓·康威- 维基百科，自由的百科全书">
            <a:extLst>
              <a:ext uri="{FF2B5EF4-FFF2-40B4-BE49-F238E27FC236}">
                <a16:creationId xmlns:a16="http://schemas.microsoft.com/office/drawing/2014/main" id="{E49A6A2D-8D8E-4E95-AA27-86653CFF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62"/>
                    </a14:imgEffect>
                    <a14:imgEffect>
                      <a14:saturation sat="72000"/>
                    </a14:imgEffect>
                    <a14:imgEffect>
                      <a14:brightnessContrast bright="-24000" contras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9427"/>
            <a:ext cx="12258409" cy="74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948F84EE-2AC8-4E69-9507-FCF9F68245CD}"/>
              </a:ext>
            </a:extLst>
          </p:cNvPr>
          <p:cNvSpPr txBox="1"/>
          <p:nvPr/>
        </p:nvSpPr>
        <p:spPr>
          <a:xfrm>
            <a:off x="2658112" y="3661483"/>
            <a:ext cx="687577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0"/>
              </a:lnSpc>
            </a:pPr>
            <a:r>
              <a:rPr lang="en-US" altLang="zh-TW" sz="2133" spc="213" dirty="0">
                <a:solidFill>
                  <a:srgbClr val="F4F6FC"/>
                </a:solidFill>
                <a:latin typeface="OCR A Extended" panose="02010509020102010303" pitchFamily="50" charset="0"/>
              </a:rPr>
              <a:t>Conway's Game of Life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36F15-B775-4617-943D-7D724A319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8"/>
          <a:stretch/>
        </p:blipFill>
        <p:spPr bwMode="auto">
          <a:xfrm>
            <a:off x="4140141" y="2685686"/>
            <a:ext cx="3911715" cy="97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2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320F56F-EBA5-463A-ACFB-99E5A2D11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9"/>
          <a:stretch/>
        </p:blipFill>
        <p:spPr bwMode="auto">
          <a:xfrm>
            <a:off x="1373206" y="1255908"/>
            <a:ext cx="2667762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数学家约翰•霍顿•康威(John Horton Conway)去世，享年82岁。康威是一位“神奇的天才”，以发明“生命游戏”而闻名- 美国大学新闻">
            <a:extLst>
              <a:ext uri="{FF2B5EF4-FFF2-40B4-BE49-F238E27FC236}">
                <a16:creationId xmlns:a16="http://schemas.microsoft.com/office/drawing/2014/main" id="{64BF52E7-CC1C-4BF1-9709-83FD7BCB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07" y="2063691"/>
            <a:ext cx="2449803" cy="28564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25D7DC8-04C7-4098-80F0-006AC2F1E8B9}"/>
              </a:ext>
            </a:extLst>
          </p:cNvPr>
          <p:cNvSpPr txBox="1"/>
          <p:nvPr/>
        </p:nvSpPr>
        <p:spPr>
          <a:xfrm>
            <a:off x="9199188" y="1925191"/>
            <a:ext cx="215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John Horton Conway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775328-5AFA-4E40-9194-B65EF8A65D2A}"/>
              </a:ext>
            </a:extLst>
          </p:cNvPr>
          <p:cNvSpPr txBox="1"/>
          <p:nvPr/>
        </p:nvSpPr>
        <p:spPr>
          <a:xfrm>
            <a:off x="8826107" y="4920142"/>
            <a:ext cx="26246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1937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年</a:t>
            </a:r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12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月</a:t>
            </a:r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26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日－</a:t>
            </a:r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2020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年</a:t>
            </a:r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4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月</a:t>
            </a:r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11</a:t>
            </a:r>
            <a:r>
              <a:rPr lang="zh-TW" altLang="en-US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日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7361B-5160-496B-9508-0CC6BF88FB8D}"/>
              </a:ext>
            </a:extLst>
          </p:cNvPr>
          <p:cNvSpPr txBox="1"/>
          <p:nvPr/>
        </p:nvSpPr>
        <p:spPr>
          <a:xfrm>
            <a:off x="1536171" y="2422088"/>
            <a:ext cx="67402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「 康威生命遊戲 」是細胞自動機的先聲。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他在該領域的最初實驗是用筆和紙做的，早在個人電腦出現之前，他就已經完成了實驗遊戲的設計。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它催生了數以百計的電腦程式、網站和文章，也幫助啟動了一個新的數學分支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——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細胞自動機領域。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另外，生命遊戲具有</a:t>
            </a:r>
            <a:r>
              <a:rPr lang="zh-TW" altLang="en-US" i="1" dirty="0">
                <a:solidFill>
                  <a:srgbClr val="FFFF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圖靈完備性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E89047-D322-4E21-B05B-C176D0C81D2D}"/>
              </a:ext>
            </a:extLst>
          </p:cNvPr>
          <p:cNvSpPr txBox="1"/>
          <p:nvPr/>
        </p:nvSpPr>
        <p:spPr>
          <a:xfrm>
            <a:off x="7506583" y="6550223"/>
            <a:ext cx="4756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約翰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·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何頓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·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康威</a:t>
            </a:r>
          </a:p>
        </p:txBody>
      </p:sp>
    </p:spTree>
    <p:extLst>
      <p:ext uri="{BB962C8B-B14F-4D97-AF65-F5344CB8AC3E}">
        <p14:creationId xmlns:p14="http://schemas.microsoft.com/office/powerpoint/2010/main" val="3810985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7361B-5160-496B-9508-0CC6BF88FB8D}"/>
              </a:ext>
            </a:extLst>
          </p:cNvPr>
          <p:cNvSpPr txBox="1"/>
          <p:nvPr/>
        </p:nvSpPr>
        <p:spPr>
          <a:xfrm>
            <a:off x="1611672" y="2637269"/>
            <a:ext cx="67402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如果一系列運算元據的規則（如指令集、程式語言、細胞自動機）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可以用來類比任何圖靈機，那麼它就具有</a:t>
            </a:r>
            <a:r>
              <a:rPr lang="zh-TW" altLang="en-US" i="1" dirty="0">
                <a:solidFill>
                  <a:srgbClr val="FFFF00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圖靈完備性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任何圖靈機可以用於類比其他圖靈完備的系統。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例如：細胞自動機可用於類比程式語言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E89047-D322-4E21-B05B-C176D0C81D2D}"/>
              </a:ext>
            </a:extLst>
          </p:cNvPr>
          <p:cNvSpPr txBox="1"/>
          <p:nvPr/>
        </p:nvSpPr>
        <p:spPr>
          <a:xfrm>
            <a:off x="7506583" y="6550223"/>
            <a:ext cx="4381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圖靈完備性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99A74F-A37E-477B-9951-9DB6CF6FD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31"/>
          <a:stretch/>
        </p:blipFill>
        <p:spPr bwMode="auto">
          <a:xfrm>
            <a:off x="1536171" y="1602171"/>
            <a:ext cx="2289299" cy="6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計算科學之父」圖靈如何用數學破譯自然界- 紐約時報中文網">
            <a:extLst>
              <a:ext uri="{FF2B5EF4-FFF2-40B4-BE49-F238E27FC236}">
                <a16:creationId xmlns:a16="http://schemas.microsoft.com/office/drawing/2014/main" id="{BFDF3DC6-773D-4B47-9FB2-D3E8EDDF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61" y="2006603"/>
            <a:ext cx="2138864" cy="2844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05B3EBE-CA9B-453B-A8E5-806A340B1AFF}"/>
              </a:ext>
            </a:extLst>
          </p:cNvPr>
          <p:cNvSpPr txBox="1"/>
          <p:nvPr/>
        </p:nvSpPr>
        <p:spPr>
          <a:xfrm>
            <a:off x="9249522" y="1786691"/>
            <a:ext cx="215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Alan Mathison Turing</a:t>
            </a:r>
            <a:endParaRPr lang="zh-TW" altLang="en-US" sz="1200" dirty="0"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310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977361B-5160-496B-9508-0CC6BF88FB8D}"/>
              </a:ext>
            </a:extLst>
          </p:cNvPr>
          <p:cNvSpPr txBox="1"/>
          <p:nvPr/>
        </p:nvSpPr>
        <p:spPr>
          <a:xfrm>
            <a:off x="1611672" y="2292111"/>
            <a:ext cx="105803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1.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 所有細胞均有存活及死亡兩種型態。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marL="342900" indent="-342900">
              <a:buAutoNum type="arabicPeriod"/>
            </a:pPr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2.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若該細胞為存活，周圍存活細胞小於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不含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，該細胞過於孤單，於下一世代死亡。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3.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若該細胞為存活，周圍有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2~3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個存活細胞，該細胞於下一世代繼續存活。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4.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若該細胞為存活，周圍有超過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不含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3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個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細胞存活時，該細胞因資源匱乏，於下一世代死亡。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5.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若該細胞為死亡，周圍有恰好等於三個細胞存活時，該細胞受繁殖，於下一世代復活。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endParaRPr lang="zh-TW" altLang="en-US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6.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周圍的定義為欲判斷細胞周圍 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8 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格。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九宮格，受判斷細胞為中央格</a:t>
            </a:r>
            <a:r>
              <a:rPr lang="en-US" altLang="zh-TW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)</a:t>
            </a:r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。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E84FC54-90AD-4FE2-A6AF-D0188E581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69"/>
          <a:stretch/>
        </p:blipFill>
        <p:spPr bwMode="auto">
          <a:xfrm>
            <a:off x="1415151" y="1255908"/>
            <a:ext cx="2667762" cy="8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1E3D4B-FDE6-40F6-B7D1-FC0ADED69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879"/>
          <a:stretch/>
        </p:blipFill>
        <p:spPr bwMode="auto">
          <a:xfrm>
            <a:off x="4082913" y="1255908"/>
            <a:ext cx="354863" cy="66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E9E1918-43A6-41E3-9D9A-ACD696E51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5" r="71420"/>
          <a:stretch/>
        </p:blipFill>
        <p:spPr bwMode="auto">
          <a:xfrm>
            <a:off x="4437776" y="1255908"/>
            <a:ext cx="980997" cy="66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6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1F04E4-4E27-445B-81CF-C2087276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638740-9D78-4D2E-9C49-3BDF1E2EEE1B}"/>
              </a:ext>
            </a:extLst>
          </p:cNvPr>
          <p:cNvSpPr txBox="1"/>
          <p:nvPr/>
        </p:nvSpPr>
        <p:spPr>
          <a:xfrm rot="16200000">
            <a:off x="-482352" y="4966394"/>
            <a:ext cx="296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 </a:t>
            </a:r>
            <a:r>
              <a:rPr lang="en-US" altLang="zh-TW" sz="12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Conway's Game of Life</a:t>
            </a:r>
          </a:p>
          <a:p>
            <a:endParaRPr lang="zh-TW" altLang="en-US" sz="1200" dirty="0">
              <a:solidFill>
                <a:schemeClr val="bg1"/>
              </a:solidFill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pic>
        <p:nvPicPr>
          <p:cNvPr id="5" name="Picture 2" descr="Innovation free icon">
            <a:extLst>
              <a:ext uri="{FF2B5EF4-FFF2-40B4-BE49-F238E27FC236}">
                <a16:creationId xmlns:a16="http://schemas.microsoft.com/office/drawing/2014/main" id="{1F538044-7D9D-4B2E-8A4A-EE91E00F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4" y="715338"/>
            <a:ext cx="852521" cy="85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955A700-154B-4D08-9C2A-DB9823E7169C}"/>
              </a:ext>
            </a:extLst>
          </p:cNvPr>
          <p:cNvSpPr txBox="1"/>
          <p:nvPr/>
        </p:nvSpPr>
        <p:spPr>
          <a:xfrm>
            <a:off x="1457677" y="1150682"/>
            <a:ext cx="8323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康威生命遊戲擁有幾種類型的圖案：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E70BFC-6644-467E-8233-B0FCE6CF5905}"/>
              </a:ext>
            </a:extLst>
          </p:cNvPr>
          <p:cNvSpPr txBox="1"/>
          <p:nvPr/>
        </p:nvSpPr>
        <p:spPr>
          <a:xfrm>
            <a:off x="2622958" y="2354747"/>
            <a:ext cx="1317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穩定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8F3EF3-A3F2-4F0A-B644-16AFA4919C91}"/>
              </a:ext>
            </a:extLst>
          </p:cNvPr>
          <p:cNvSpPr txBox="1"/>
          <p:nvPr/>
        </p:nvSpPr>
        <p:spPr>
          <a:xfrm>
            <a:off x="5717402" y="2354747"/>
            <a:ext cx="846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震盪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195759A-2E16-43FD-A40A-F75B6C6FE5F9}"/>
              </a:ext>
            </a:extLst>
          </p:cNvPr>
          <p:cNvSpPr txBox="1"/>
          <p:nvPr/>
        </p:nvSpPr>
        <p:spPr>
          <a:xfrm>
            <a:off x="1732327" y="1564440"/>
            <a:ext cx="86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當世代經過多次過後，會出現幾種類型的圖案：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41E17457-3ED5-483C-8304-E3AF3499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12" y="3088748"/>
            <a:ext cx="1001086" cy="100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CA5FF884-9431-43E7-9346-74A437FE81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62" y="3066313"/>
            <a:ext cx="975276" cy="97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C15B174-4597-489F-982A-6D349DDC155A}"/>
              </a:ext>
            </a:extLst>
          </p:cNvPr>
          <p:cNvSpPr txBox="1"/>
          <p:nvPr/>
        </p:nvSpPr>
        <p:spPr>
          <a:xfrm>
            <a:off x="8954701" y="2377182"/>
            <a:ext cx="846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死亡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F513D5-5FB6-4797-B94D-4F81D5BBB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160" y="3088748"/>
            <a:ext cx="975276" cy="97527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CFCFB5B-493F-44BB-B7EE-97F7F63CA9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5" t="60317" r="785" b="-12848"/>
          <a:stretch/>
        </p:blipFill>
        <p:spPr>
          <a:xfrm>
            <a:off x="8902397" y="3489869"/>
            <a:ext cx="950801" cy="51229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AF3FDB-5385-4042-8EC1-965B1A1BCA41}"/>
              </a:ext>
            </a:extLst>
          </p:cNvPr>
          <p:cNvSpPr txBox="1"/>
          <p:nvPr/>
        </p:nvSpPr>
        <p:spPr>
          <a:xfrm>
            <a:off x="1874445" y="4585675"/>
            <a:ext cx="2415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所有細胞皆不會作動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沒有任何變化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0405BF-435A-4AC2-9D4B-C704049D0B64}"/>
              </a:ext>
            </a:extLst>
          </p:cNvPr>
          <p:cNvSpPr txBox="1"/>
          <p:nvPr/>
        </p:nvSpPr>
        <p:spPr>
          <a:xfrm>
            <a:off x="4932977" y="4585675"/>
            <a:ext cx="2415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週期性不斷震盪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E30D07-0151-4919-ACB7-E5F0BAE3D980}"/>
              </a:ext>
            </a:extLst>
          </p:cNvPr>
          <p:cNvSpPr txBox="1"/>
          <p:nvPr/>
        </p:nvSpPr>
        <p:spPr>
          <a:xfrm>
            <a:off x="8170275" y="4532238"/>
            <a:ext cx="2415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無法生成活細胞</a:t>
            </a:r>
            <a:endParaRPr lang="en-US" altLang="zh-TW" dirty="0">
              <a:solidFill>
                <a:schemeClr val="bg1"/>
              </a:solidFill>
              <a:latin typeface="源泉圓體 R" panose="020B0500000000000000" pitchFamily="34" charset="-120"/>
              <a:ea typeface="源泉圓體 R" panose="020B0500000000000000" pitchFamily="34" charset="-120"/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源泉圓體 R" panose="020B0500000000000000" pitchFamily="34" charset="-120"/>
                <a:ea typeface="源泉圓體 R" panose="020B0500000000000000" pitchFamily="34" charset="-120"/>
              </a:rPr>
              <a:t>亦無法令細胞存活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E38E186-3AFE-4A8C-9FE7-72DF6A65FB20}"/>
              </a:ext>
            </a:extLst>
          </p:cNvPr>
          <p:cNvSpPr txBox="1"/>
          <p:nvPr/>
        </p:nvSpPr>
        <p:spPr>
          <a:xfrm>
            <a:off x="7506583" y="6550223"/>
            <a:ext cx="4560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參考資料：</a:t>
            </a:r>
            <a:r>
              <a:rPr lang="en-US" altLang="zh-TW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https://zh.wikipedia.org/wiki/</a:t>
            </a:r>
            <a:r>
              <a:rPr lang="zh-CN" altLang="en-US" sz="1400" dirty="0">
                <a:solidFill>
                  <a:schemeClr val="bg1"/>
                </a:solidFill>
                <a:latin typeface="源泉圓體 L" panose="020B0300000000000000" pitchFamily="34" charset="-120"/>
                <a:ea typeface="源泉圓體 L" panose="020B0300000000000000" pitchFamily="34" charset="-120"/>
              </a:rPr>
              <a:t>康威生命游戏</a:t>
            </a:r>
            <a:endParaRPr lang="zh-TW" altLang="en-US" sz="1400" dirty="0">
              <a:solidFill>
                <a:schemeClr val="bg1"/>
              </a:solidFill>
              <a:latin typeface="源泉圓體 L" panose="020B0300000000000000" pitchFamily="34" charset="-120"/>
              <a:ea typeface="源泉圓體 L" panose="020B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48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1657</Words>
  <Application>Microsoft Office PowerPoint</Application>
  <PresentationFormat>寬螢幕</PresentationFormat>
  <Paragraphs>197</Paragraphs>
  <Slides>19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Open Sans Bold</vt:lpstr>
      <vt:lpstr>微軟正黑體</vt:lpstr>
      <vt:lpstr>源泉圓體 H</vt:lpstr>
      <vt:lpstr>源泉圓體 L</vt:lpstr>
      <vt:lpstr>源泉圓體 M</vt:lpstr>
      <vt:lpstr>源泉圓體 R</vt:lpstr>
      <vt:lpstr>Arial</vt:lpstr>
      <vt:lpstr>Calibri</vt:lpstr>
      <vt:lpstr>Calibri Light</vt:lpstr>
      <vt:lpstr>OCR A Extended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</dc:title>
  <dc:creator>帥哥 可愛</dc:creator>
  <cp:lastModifiedBy>帥哥 可愛</cp:lastModifiedBy>
  <cp:revision>62</cp:revision>
  <dcterms:created xsi:type="dcterms:W3CDTF">2021-11-07T03:08:40Z</dcterms:created>
  <dcterms:modified xsi:type="dcterms:W3CDTF">2021-11-15T05:09:31Z</dcterms:modified>
</cp:coreProperties>
</file>